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5"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2" autoAdjust="0"/>
    <p:restoredTop sz="94660"/>
  </p:normalViewPr>
  <p:slideViewPr>
    <p:cSldViewPr>
      <p:cViewPr varScale="1">
        <p:scale>
          <a:sx n="47" d="100"/>
          <a:sy n="47" d="100"/>
        </p:scale>
        <p:origin x="426"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A114CF-8615-4B9B-8567-68D9657B8485}"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5C6A-E661-443B-8E60-A430C08FFDDB}" type="slidenum">
              <a:rPr lang="en-US" smtClean="0"/>
              <a:t>‹#›</a:t>
            </a:fld>
            <a:endParaRPr lang="en-US"/>
          </a:p>
        </p:txBody>
      </p:sp>
    </p:spTree>
    <p:extLst>
      <p:ext uri="{BB962C8B-B14F-4D97-AF65-F5344CB8AC3E}">
        <p14:creationId xmlns:p14="http://schemas.microsoft.com/office/powerpoint/2010/main" val="3626837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114CF-8615-4B9B-8567-68D9657B8485}"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5C6A-E661-443B-8E60-A430C08FFDDB}" type="slidenum">
              <a:rPr lang="en-US" smtClean="0"/>
              <a:t>‹#›</a:t>
            </a:fld>
            <a:endParaRPr lang="en-US"/>
          </a:p>
        </p:txBody>
      </p:sp>
    </p:spTree>
    <p:extLst>
      <p:ext uri="{BB962C8B-B14F-4D97-AF65-F5344CB8AC3E}">
        <p14:creationId xmlns:p14="http://schemas.microsoft.com/office/powerpoint/2010/main" val="4191979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114CF-8615-4B9B-8567-68D9657B8485}"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5C6A-E661-443B-8E60-A430C08FFDDB}" type="slidenum">
              <a:rPr lang="en-US" smtClean="0"/>
              <a:t>‹#›</a:t>
            </a:fld>
            <a:endParaRPr lang="en-US"/>
          </a:p>
        </p:txBody>
      </p:sp>
    </p:spTree>
    <p:extLst>
      <p:ext uri="{BB962C8B-B14F-4D97-AF65-F5344CB8AC3E}">
        <p14:creationId xmlns:p14="http://schemas.microsoft.com/office/powerpoint/2010/main" val="2645830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114CF-8615-4B9B-8567-68D9657B8485}"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5C6A-E661-443B-8E60-A430C08FFDDB}" type="slidenum">
              <a:rPr lang="en-US" smtClean="0"/>
              <a:t>‹#›</a:t>
            </a:fld>
            <a:endParaRPr lang="en-US"/>
          </a:p>
        </p:txBody>
      </p:sp>
    </p:spTree>
    <p:extLst>
      <p:ext uri="{BB962C8B-B14F-4D97-AF65-F5344CB8AC3E}">
        <p14:creationId xmlns:p14="http://schemas.microsoft.com/office/powerpoint/2010/main" val="1731978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A114CF-8615-4B9B-8567-68D9657B8485}"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5C6A-E661-443B-8E60-A430C08FFDDB}" type="slidenum">
              <a:rPr lang="en-US" smtClean="0"/>
              <a:t>‹#›</a:t>
            </a:fld>
            <a:endParaRPr lang="en-US"/>
          </a:p>
        </p:txBody>
      </p:sp>
    </p:spTree>
    <p:extLst>
      <p:ext uri="{BB962C8B-B14F-4D97-AF65-F5344CB8AC3E}">
        <p14:creationId xmlns:p14="http://schemas.microsoft.com/office/powerpoint/2010/main" val="1063108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A114CF-8615-4B9B-8567-68D9657B8485}" type="datetimeFigureOut">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95C6A-E661-443B-8E60-A430C08FFDDB}" type="slidenum">
              <a:rPr lang="en-US" smtClean="0"/>
              <a:t>‹#›</a:t>
            </a:fld>
            <a:endParaRPr lang="en-US"/>
          </a:p>
        </p:txBody>
      </p:sp>
    </p:spTree>
    <p:extLst>
      <p:ext uri="{BB962C8B-B14F-4D97-AF65-F5344CB8AC3E}">
        <p14:creationId xmlns:p14="http://schemas.microsoft.com/office/powerpoint/2010/main" val="3803391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A114CF-8615-4B9B-8567-68D9657B8485}" type="datetimeFigureOut">
              <a:rPr lang="en-US" smtClean="0"/>
              <a:t>12/15/2016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95C6A-E661-443B-8E60-A430C08FFDDB}" type="slidenum">
              <a:rPr lang="en-US" smtClean="0"/>
              <a:t>‹#›</a:t>
            </a:fld>
            <a:endParaRPr lang="en-US"/>
          </a:p>
        </p:txBody>
      </p:sp>
    </p:spTree>
    <p:extLst>
      <p:ext uri="{BB962C8B-B14F-4D97-AF65-F5344CB8AC3E}">
        <p14:creationId xmlns:p14="http://schemas.microsoft.com/office/powerpoint/2010/main" val="28123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A114CF-8615-4B9B-8567-68D9657B8485}" type="datetimeFigureOut">
              <a:rPr lang="en-US" smtClean="0"/>
              <a:t>12/15/2016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95C6A-E661-443B-8E60-A430C08FFDDB}" type="slidenum">
              <a:rPr lang="en-US" smtClean="0"/>
              <a:t>‹#›</a:t>
            </a:fld>
            <a:endParaRPr lang="en-US"/>
          </a:p>
        </p:txBody>
      </p:sp>
    </p:spTree>
    <p:extLst>
      <p:ext uri="{BB962C8B-B14F-4D97-AF65-F5344CB8AC3E}">
        <p14:creationId xmlns:p14="http://schemas.microsoft.com/office/powerpoint/2010/main" val="1536900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A114CF-8615-4B9B-8567-68D9657B8485}" type="datetimeFigureOut">
              <a:rPr lang="en-US" smtClean="0"/>
              <a:t>12/15/2016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95C6A-E661-443B-8E60-A430C08FFDDB}" type="slidenum">
              <a:rPr lang="en-US" smtClean="0"/>
              <a:t>‹#›</a:t>
            </a:fld>
            <a:endParaRPr lang="en-US"/>
          </a:p>
        </p:txBody>
      </p:sp>
    </p:spTree>
    <p:extLst>
      <p:ext uri="{BB962C8B-B14F-4D97-AF65-F5344CB8AC3E}">
        <p14:creationId xmlns:p14="http://schemas.microsoft.com/office/powerpoint/2010/main" val="4197117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A114CF-8615-4B9B-8567-68D9657B8485}" type="datetimeFigureOut">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95C6A-E661-443B-8E60-A430C08FFDDB}" type="slidenum">
              <a:rPr lang="en-US" smtClean="0"/>
              <a:t>‹#›</a:t>
            </a:fld>
            <a:endParaRPr lang="en-US"/>
          </a:p>
        </p:txBody>
      </p:sp>
    </p:spTree>
    <p:extLst>
      <p:ext uri="{BB962C8B-B14F-4D97-AF65-F5344CB8AC3E}">
        <p14:creationId xmlns:p14="http://schemas.microsoft.com/office/powerpoint/2010/main" val="3664726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A114CF-8615-4B9B-8567-68D9657B8485}" type="datetimeFigureOut">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95C6A-E661-443B-8E60-A430C08FFDDB}" type="slidenum">
              <a:rPr lang="en-US" smtClean="0"/>
              <a:t>‹#›</a:t>
            </a:fld>
            <a:endParaRPr lang="en-US"/>
          </a:p>
        </p:txBody>
      </p:sp>
    </p:spTree>
    <p:extLst>
      <p:ext uri="{BB962C8B-B14F-4D97-AF65-F5344CB8AC3E}">
        <p14:creationId xmlns:p14="http://schemas.microsoft.com/office/powerpoint/2010/main" val="2277055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A114CF-8615-4B9B-8567-68D9657B8485}" type="datetimeFigureOut">
              <a:rPr lang="en-US" smtClean="0"/>
              <a:t>12/15/2016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95C6A-E661-443B-8E60-A430C08FFDDB}" type="slidenum">
              <a:rPr lang="en-US" smtClean="0"/>
              <a:t>‹#›</a:t>
            </a:fld>
            <a:endParaRPr lang="en-US"/>
          </a:p>
        </p:txBody>
      </p:sp>
    </p:spTree>
    <p:extLst>
      <p:ext uri="{BB962C8B-B14F-4D97-AF65-F5344CB8AC3E}">
        <p14:creationId xmlns:p14="http://schemas.microsoft.com/office/powerpoint/2010/main" val="3155125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Exponential Growth</a:t>
            </a:r>
            <a:endParaRPr lang="en-US" dirty="0"/>
          </a:p>
        </p:txBody>
      </p:sp>
      <p:sp>
        <p:nvSpPr>
          <p:cNvPr id="3" name="Subtitle 2"/>
          <p:cNvSpPr>
            <a:spLocks noGrp="1"/>
          </p:cNvSpPr>
          <p:nvPr>
            <p:ph type="subTitle" idx="1"/>
          </p:nvPr>
        </p:nvSpPr>
        <p:spPr/>
        <p:txBody>
          <a:bodyPr/>
          <a:lstStyle/>
          <a:p>
            <a:r>
              <a:rPr lang="en-US" dirty="0" smtClean="0"/>
              <a:t>How fast things grow</a:t>
            </a:r>
            <a:endParaRPr lang="en-US" dirty="0"/>
          </a:p>
        </p:txBody>
      </p:sp>
    </p:spTree>
    <p:extLst>
      <p:ext uri="{BB962C8B-B14F-4D97-AF65-F5344CB8AC3E}">
        <p14:creationId xmlns:p14="http://schemas.microsoft.com/office/powerpoint/2010/main" val="7872156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Adding and Subtracting w/Scientific Notation</a:t>
            </a:r>
            <a:endParaRPr lang="en-US" dirty="0"/>
          </a:p>
        </p:txBody>
      </p:sp>
      <p:sp>
        <p:nvSpPr>
          <p:cNvPr id="3" name="TextBox 2"/>
          <p:cNvSpPr txBox="1"/>
          <p:nvPr/>
        </p:nvSpPr>
        <p:spPr>
          <a:xfrm>
            <a:off x="1066800" y="1905000"/>
            <a:ext cx="7239000" cy="1754326"/>
          </a:xfrm>
          <a:prstGeom prst="rect">
            <a:avLst/>
          </a:prstGeom>
          <a:noFill/>
        </p:spPr>
        <p:txBody>
          <a:bodyPr wrap="square" rtlCol="0">
            <a:spAutoFit/>
          </a:bodyPr>
          <a:lstStyle/>
          <a:p>
            <a:pPr marL="342900" indent="-342900">
              <a:buAutoNum type="arabicPeriod"/>
            </a:pPr>
            <a:r>
              <a:rPr lang="en-US" dirty="0" smtClean="0"/>
              <a:t>Rewrite the problem so that the notations are the same power.</a:t>
            </a:r>
          </a:p>
          <a:p>
            <a:pPr marL="342900" indent="-342900">
              <a:buAutoNum type="arabicPeriod"/>
            </a:pPr>
            <a:r>
              <a:rPr lang="en-US" dirty="0" smtClean="0"/>
              <a:t>Use the associative  and commutative property as necessary to combine like terms. (“factoring out”)</a:t>
            </a:r>
          </a:p>
          <a:p>
            <a:pPr marL="342900" indent="-342900">
              <a:buAutoNum type="arabicPeriod"/>
            </a:pPr>
            <a:r>
              <a:rPr lang="en-US" dirty="0" smtClean="0"/>
              <a:t>Ensure that your final answer is in scientific notation (meets the requirements).</a:t>
            </a:r>
          </a:p>
          <a:p>
            <a:pPr marL="342900" indent="-342900">
              <a:buAutoNum type="arabicPeriod"/>
            </a:pPr>
            <a:endParaRPr lang="en-US" dirty="0"/>
          </a:p>
        </p:txBody>
      </p:sp>
    </p:spTree>
    <p:extLst>
      <p:ext uri="{BB962C8B-B14F-4D97-AF65-F5344CB8AC3E}">
        <p14:creationId xmlns:p14="http://schemas.microsoft.com/office/powerpoint/2010/main" val="956039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Exponents in the real world</a:t>
            </a:r>
            <a:endParaRPr lang="en-US" dirty="0"/>
          </a:p>
        </p:txBody>
      </p:sp>
      <p:sp>
        <p:nvSpPr>
          <p:cNvPr id="3" name="Content Placeholder 2"/>
          <p:cNvSpPr>
            <a:spLocks noGrp="1"/>
          </p:cNvSpPr>
          <p:nvPr>
            <p:ph idx="1"/>
          </p:nvPr>
        </p:nvSpPr>
        <p:spPr/>
        <p:txBody>
          <a:bodyPr/>
          <a:lstStyle/>
          <a:p>
            <a:r>
              <a:rPr lang="en-US" dirty="0" smtClean="0"/>
              <a:t>We use exponents to make predictions that can save lives.</a:t>
            </a:r>
          </a:p>
          <a:p>
            <a:pPr lvl="1"/>
            <a:r>
              <a:rPr lang="en-US" dirty="0" smtClean="0"/>
              <a:t>Radio active decay</a:t>
            </a:r>
          </a:p>
          <a:p>
            <a:pPr lvl="1"/>
            <a:r>
              <a:rPr lang="en-US" dirty="0" smtClean="0"/>
              <a:t>Genetics</a:t>
            </a:r>
          </a:p>
          <a:p>
            <a:pPr lvl="1"/>
            <a:r>
              <a:rPr lang="en-US" dirty="0" smtClean="0"/>
              <a:t>Computer viruses</a:t>
            </a:r>
            <a:endParaRPr lang="en-US" dirty="0"/>
          </a:p>
          <a:p>
            <a:pPr lvl="1"/>
            <a:r>
              <a:rPr lang="en-US" dirty="0" smtClean="0"/>
              <a:t>Disease epidemic rates</a:t>
            </a:r>
          </a:p>
          <a:p>
            <a:pPr lvl="1"/>
            <a:r>
              <a:rPr lang="en-US" dirty="0" smtClean="0"/>
              <a:t>ETC…</a:t>
            </a:r>
          </a:p>
        </p:txBody>
      </p:sp>
    </p:spTree>
    <p:extLst>
      <p:ext uri="{BB962C8B-B14F-4D97-AF65-F5344CB8AC3E}">
        <p14:creationId xmlns:p14="http://schemas.microsoft.com/office/powerpoint/2010/main" val="2439112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3564"/>
            <a:ext cx="8229600" cy="1143000"/>
          </a:xfrm>
        </p:spPr>
        <p:txBody>
          <a:bodyPr>
            <a:noAutofit/>
          </a:bodyPr>
          <a:lstStyle/>
          <a:p>
            <a:pPr algn="l"/>
            <a:r>
              <a:rPr lang="en-US" sz="1800" dirty="0"/>
              <a:t>"The </a:t>
            </a:r>
            <a:r>
              <a:rPr lang="en-US" sz="1800" dirty="0" err="1"/>
              <a:t>CyberSquad</a:t>
            </a:r>
            <a:r>
              <a:rPr lang="en-US" sz="1800" dirty="0"/>
              <a:t> tries to escape from a deserted island where Hacker has stranded them. They have been told that a particular tree will help them escape. They find one lily pad and wonder how they can use the lily pads to reach the nearest island, which is 128 lily pads away."</a:t>
            </a:r>
          </a:p>
        </p:txBody>
      </p:sp>
      <p:pic>
        <p:nvPicPr>
          <p:cNvPr id="6" name="Picture 5"/>
          <p:cNvPicPr/>
          <p:nvPr/>
        </p:nvPicPr>
        <p:blipFill rotWithShape="1">
          <a:blip r:embed="rId2"/>
          <a:srcRect l="25009" t="16350" r="22620" b="18631"/>
          <a:stretch/>
        </p:blipFill>
        <p:spPr bwMode="auto">
          <a:xfrm>
            <a:off x="990600" y="2209800"/>
            <a:ext cx="5410200" cy="32766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63813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Predicting a Computer Virus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494703460"/>
              </p:ext>
            </p:extLst>
          </p:nvPr>
        </p:nvGraphicFramePr>
        <p:xfrm>
          <a:off x="4038600" y="1676400"/>
          <a:ext cx="3657600" cy="3566160"/>
        </p:xfrm>
        <a:graphic>
          <a:graphicData uri="http://schemas.openxmlformats.org/drawingml/2006/table">
            <a:tbl>
              <a:tblPr firstRow="1" firstCol="1" lastRow="1" lastCol="1" bandRow="1" bandCol="1"/>
              <a:tblGrid>
                <a:gridCol w="1828800"/>
                <a:gridCol w="1828800"/>
              </a:tblGrid>
              <a:tr h="274320">
                <a:tc>
                  <a:txBody>
                    <a:bodyPr/>
                    <a:lstStyle/>
                    <a:p>
                      <a:pPr marL="0" marR="0" algn="ctr">
                        <a:spcBef>
                          <a:spcPts val="0"/>
                        </a:spcBef>
                        <a:spcAft>
                          <a:spcPts val="0"/>
                        </a:spcAft>
                      </a:pPr>
                      <a:r>
                        <a:rPr lang="en-US" sz="1200" b="1" dirty="0">
                          <a:effectLst/>
                          <a:latin typeface="Century Gothic"/>
                          <a:ea typeface="Times New Roman"/>
                        </a:rPr>
                        <a:t>Time</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effectLst/>
                          <a:latin typeface="Century Gothic"/>
                          <a:ea typeface="Times New Roman"/>
                        </a:rPr>
                        <a:t>Lost memory</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603250" marR="0">
                        <a:spcBef>
                          <a:spcPts val="0"/>
                        </a:spcBef>
                        <a:spcAft>
                          <a:spcPts val="0"/>
                        </a:spcAft>
                      </a:pPr>
                      <a:r>
                        <a:rPr lang="en-US" sz="1200">
                          <a:effectLst/>
                          <a:latin typeface="Century Gothic"/>
                          <a:ea typeface="Times New Roman"/>
                        </a:rPr>
                        <a:t>1:00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0" marR="0">
                        <a:spcBef>
                          <a:spcPts val="0"/>
                        </a:spcBef>
                        <a:spcAft>
                          <a:spcPts val="0"/>
                        </a:spcAft>
                      </a:pPr>
                      <a:r>
                        <a:rPr lang="en-US" sz="1200">
                          <a:effectLst/>
                          <a:latin typeface="Century Gothic"/>
                          <a:ea typeface="Times New Roman"/>
                        </a:rPr>
                        <a:t>4 MB</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603250" marR="0">
                        <a:spcBef>
                          <a:spcPts val="0"/>
                        </a:spcBef>
                        <a:spcAft>
                          <a:spcPts val="0"/>
                        </a:spcAft>
                      </a:pPr>
                      <a:r>
                        <a:rPr lang="en-US" sz="1200" dirty="0">
                          <a:effectLst/>
                          <a:latin typeface="Century Gothic"/>
                          <a:ea typeface="Times New Roman"/>
                        </a:rPr>
                        <a:t> </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20">
                <a:tc>
                  <a:txBody>
                    <a:bodyPr/>
                    <a:lstStyle/>
                    <a:p>
                      <a:pPr marL="0" marR="0">
                        <a:spcBef>
                          <a:spcPts val="0"/>
                        </a:spcBef>
                        <a:spcAft>
                          <a:spcPts val="0"/>
                        </a:spcAft>
                      </a:pPr>
                      <a:r>
                        <a:rPr lang="en-US" sz="1200">
                          <a:effectLst/>
                          <a:latin typeface="Century Gothic"/>
                          <a:ea typeface="Times New Roman"/>
                        </a:rPr>
                        <a:t>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0" marR="0">
                        <a:spcBef>
                          <a:spcPts val="0"/>
                        </a:spcBef>
                        <a:spcAft>
                          <a:spcPts val="0"/>
                        </a:spcAft>
                      </a:pPr>
                      <a:r>
                        <a:rPr lang="en-US" sz="1200" dirty="0">
                          <a:effectLst/>
                          <a:latin typeface="Century Gothic"/>
                          <a:ea typeface="Times New Roman"/>
                        </a:rPr>
                        <a:t> </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3"/>
          <p:cNvSpPr>
            <a:spLocks noChangeArrowheads="1"/>
          </p:cNvSpPr>
          <p:nvPr/>
        </p:nvSpPr>
        <p:spPr bwMode="auto">
          <a:xfrm>
            <a:off x="505692" y="1768733"/>
            <a:ext cx="3170098"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rPr>
              <a:t>A computer analyst looks at her</a:t>
            </a:r>
            <a:r>
              <a:rPr kumimoji="0" lang="en-US" altLang="en-US" sz="1200" b="0" i="0" u="none" strike="noStrike" cap="none" normalizeH="0" dirty="0" smtClean="0">
                <a:ln>
                  <a:noFill/>
                </a:ln>
                <a:solidFill>
                  <a:schemeClr val="tx1"/>
                </a:solidFill>
                <a:effectLst/>
                <a:latin typeface="Century Gothic" pitchFamily="34" charset="0"/>
                <a:ea typeface="Times New Roman" pitchFamily="18" charset="0"/>
                <a:cs typeface="Arial" pitchFamily="34" charset="0"/>
              </a:rPr>
              <a:t> </a:t>
            </a:r>
            <a:r>
              <a:rPr kumimoji="0" lang="en-US" altLang="en-US" sz="12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rPr>
              <a:t>computer at 1 p.m. and sees 4 MB of lost memory.</a:t>
            </a:r>
            <a:r>
              <a:rPr kumimoji="0" lang="en-US" altLang="en-US" sz="1200" b="0" i="0" u="none" strike="noStrike" cap="none" normalizeH="0" dirty="0" smtClean="0">
                <a:ln>
                  <a:noFill/>
                </a:ln>
                <a:solidFill>
                  <a:schemeClr val="tx1"/>
                </a:solidFill>
                <a:effectLst/>
                <a:latin typeface="Century Gothic" pitchFamily="34" charset="0"/>
                <a:ea typeface="Times New Roman" pitchFamily="18" charset="0"/>
                <a:cs typeface="Arial" pitchFamily="34" charset="0"/>
              </a:rPr>
              <a:t>  </a:t>
            </a:r>
            <a:r>
              <a:rPr kumimoji="0" lang="en-US" altLang="en-US" sz="12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rPr>
              <a:t>At 2 o'clock, she notices 3 times as much memory has been lost.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rPr>
              <a:t>She realizes that she has a serious virus in the computer and that if the amount of</a:t>
            </a:r>
            <a:r>
              <a:rPr kumimoji="0" lang="en-US" altLang="en-US" sz="1200" b="0" i="0" u="none" strike="noStrike" cap="none" normalizeH="0" dirty="0" smtClean="0">
                <a:ln>
                  <a:noFill/>
                </a:ln>
                <a:solidFill>
                  <a:schemeClr val="tx1"/>
                </a:solidFill>
                <a:effectLst/>
                <a:latin typeface="Century Gothic" pitchFamily="34" charset="0"/>
                <a:ea typeface="Times New Roman" pitchFamily="18" charset="0"/>
                <a:cs typeface="Arial" pitchFamily="34" charset="0"/>
              </a:rPr>
              <a:t> </a:t>
            </a:r>
            <a:r>
              <a:rPr kumimoji="0" lang="en-US" altLang="en-US" sz="12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rPr>
              <a:t>memory lost exceeds 26,242 MB, her system will crash. How many hours does she </a:t>
            </a:r>
            <a:r>
              <a:rPr kumimoji="0" lang="en-US" altLang="en-US" sz="1200" b="0" i="0" u="none" strike="noStrike" cap="none" normalizeH="0" dirty="0" smtClean="0">
                <a:ln>
                  <a:noFill/>
                </a:ln>
                <a:solidFill>
                  <a:schemeClr val="tx1"/>
                </a:solidFill>
                <a:effectLst/>
                <a:latin typeface="Century Gothic" pitchFamily="34" charset="0"/>
                <a:ea typeface="Times New Roman" pitchFamily="18" charset="0"/>
                <a:cs typeface="Arial" pitchFamily="34" charset="0"/>
              </a:rPr>
              <a:t> </a:t>
            </a:r>
            <a:r>
              <a:rPr kumimoji="0" lang="en-US" altLang="en-US" sz="12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rPr>
              <a:t>have before her computer crashes? </a:t>
            </a:r>
            <a:br>
              <a:rPr kumimoji="0" lang="en-US" altLang="en-US" sz="12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rPr>
            </a:br>
            <a:r>
              <a:rPr kumimoji="0" lang="en-US" altLang="en-US" sz="12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rPr>
              <a:t/>
            </a:r>
            <a:br>
              <a:rPr kumimoji="0" lang="en-US" altLang="en-US" sz="12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rPr>
            </a:br>
            <a:r>
              <a:rPr kumimoji="0" lang="en-US" altLang="en-US" sz="1200" b="0" i="0" u="none" strike="noStrike" cap="none" normalizeH="0" baseline="0" dirty="0" smtClean="0">
                <a:ln>
                  <a:noFill/>
                </a:ln>
                <a:solidFill>
                  <a:schemeClr val="tx1"/>
                </a:solidFill>
                <a:effectLst/>
                <a:latin typeface="Century Gothic" pitchFamily="34" charset="0"/>
                <a:ea typeface="Times New Roman" pitchFamily="18" charset="0"/>
                <a:cs typeface="Arial" pitchFamily="34" charset="0"/>
              </a:rPr>
              <a:t>Justify your answer using your answer using a table and a line graph.</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4750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914400"/>
            <a:ext cx="6746078" cy="1477328"/>
          </a:xfrm>
          <a:prstGeom prst="rect">
            <a:avLst/>
          </a:prstGeom>
          <a:noFill/>
        </p:spPr>
        <p:txBody>
          <a:bodyPr wrap="none" rtlCol="0">
            <a:spAutoFit/>
          </a:bodyPr>
          <a:lstStyle/>
          <a:p>
            <a:r>
              <a:rPr lang="en-US" dirty="0" smtClean="0"/>
              <a:t>How to play: Each group is given a set of problems to evaluate.  </a:t>
            </a:r>
          </a:p>
          <a:p>
            <a:r>
              <a:rPr lang="en-US" dirty="0" smtClean="0"/>
              <a:t>When your is done evaluating, you have to find the color or the </a:t>
            </a:r>
          </a:p>
          <a:p>
            <a:r>
              <a:rPr lang="en-US" dirty="0" smtClean="0"/>
              <a:t>Number that has the same answers as you.  When you find that group</a:t>
            </a:r>
          </a:p>
          <a:p>
            <a:r>
              <a:rPr lang="en-US" dirty="0" smtClean="0"/>
              <a:t>You will color in the heart with according to your number.</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28977623"/>
              </p:ext>
            </p:extLst>
          </p:nvPr>
        </p:nvGraphicFramePr>
        <p:xfrm>
          <a:off x="1524000" y="2514600"/>
          <a:ext cx="6096000" cy="2153920"/>
        </p:xfrm>
        <a:graphic>
          <a:graphicData uri="http://schemas.openxmlformats.org/drawingml/2006/table">
            <a:tbl>
              <a:tblPr firstRow="1" bandRow="1">
                <a:tableStyleId>{5C22544A-7EE6-4342-B048-85BDC9FD1C3A}</a:tableStyleId>
              </a:tblPr>
              <a:tblGrid>
                <a:gridCol w="2032000"/>
                <a:gridCol w="2032000"/>
                <a:gridCol w="2032000"/>
              </a:tblGrid>
              <a:tr h="965200">
                <a:tc>
                  <a:txBody>
                    <a:bodyPr/>
                    <a:lstStyle/>
                    <a:p>
                      <a:r>
                        <a:rPr lang="en-US" dirty="0" smtClean="0"/>
                        <a:t>GROUP 1</a:t>
                      </a:r>
                    </a:p>
                    <a:p>
                      <a:r>
                        <a:rPr lang="en-US" dirty="0" smtClean="0"/>
                        <a:t>Problems</a:t>
                      </a:r>
                      <a:r>
                        <a:rPr lang="en-US" baseline="0" dirty="0" smtClean="0"/>
                        <a:t> Numbered  1-3</a:t>
                      </a:r>
                      <a:endParaRPr lang="en-US" dirty="0"/>
                    </a:p>
                  </a:txBody>
                  <a:tcPr/>
                </a:tc>
                <a:tc>
                  <a:txBody>
                    <a:bodyPr/>
                    <a:lstStyle/>
                    <a:p>
                      <a:r>
                        <a:rPr lang="en-US" dirty="0" smtClean="0"/>
                        <a:t>GROUP 2</a:t>
                      </a:r>
                    </a:p>
                    <a:p>
                      <a:r>
                        <a:rPr lang="en-US" dirty="0" smtClean="0"/>
                        <a:t>Problems Numbered  4-6</a:t>
                      </a:r>
                    </a:p>
                  </a:txBody>
                  <a:tcPr/>
                </a:tc>
                <a:tc>
                  <a:txBody>
                    <a:bodyPr/>
                    <a:lstStyle/>
                    <a:p>
                      <a:r>
                        <a:rPr lang="en-US" dirty="0" smtClean="0"/>
                        <a:t>GROUP 3</a:t>
                      </a:r>
                    </a:p>
                    <a:p>
                      <a:r>
                        <a:rPr lang="en-US" dirty="0" smtClean="0"/>
                        <a:t>Problems Numbered  7-9</a:t>
                      </a:r>
                    </a:p>
                  </a:txBody>
                  <a:tcPr/>
                </a:tc>
              </a:tr>
              <a:tr h="370840">
                <a:tc>
                  <a:txBody>
                    <a:bodyPr/>
                    <a:lstStyle/>
                    <a:p>
                      <a:r>
                        <a:rPr lang="en-US" dirty="0" smtClean="0"/>
                        <a:t>COLORS</a:t>
                      </a:r>
                      <a:r>
                        <a:rPr lang="en-US" baseline="0" dirty="0" smtClean="0"/>
                        <a:t> </a:t>
                      </a:r>
                    </a:p>
                    <a:p>
                      <a:r>
                        <a:rPr lang="en-US" baseline="0" dirty="0" smtClean="0"/>
                        <a:t>Orange</a:t>
                      </a:r>
                    </a:p>
                    <a:p>
                      <a:r>
                        <a:rPr lang="en-US" baseline="0" dirty="0" smtClean="0"/>
                        <a:t>Purple</a:t>
                      </a:r>
                    </a:p>
                    <a:p>
                      <a:r>
                        <a:rPr lang="en-US" baseline="0" dirty="0" smtClean="0"/>
                        <a:t>L. Blue</a:t>
                      </a:r>
                      <a:endParaRPr lang="en-US" dirty="0"/>
                    </a:p>
                  </a:txBody>
                  <a:tcPr/>
                </a:tc>
                <a:tc>
                  <a:txBody>
                    <a:bodyPr/>
                    <a:lstStyle/>
                    <a:p>
                      <a:r>
                        <a:rPr lang="en-US" dirty="0" smtClean="0"/>
                        <a:t>COLORS</a:t>
                      </a:r>
                    </a:p>
                    <a:p>
                      <a:r>
                        <a:rPr lang="en-US" dirty="0" smtClean="0"/>
                        <a:t>Pink</a:t>
                      </a:r>
                    </a:p>
                    <a:p>
                      <a:r>
                        <a:rPr lang="en-US" dirty="0" err="1" smtClean="0"/>
                        <a:t>L.Green</a:t>
                      </a:r>
                      <a:endParaRPr lang="en-US" dirty="0" smtClean="0"/>
                    </a:p>
                    <a:p>
                      <a:r>
                        <a:rPr lang="en-US" dirty="0" smtClean="0"/>
                        <a:t>Brown</a:t>
                      </a:r>
                      <a:endParaRPr lang="en-US" dirty="0"/>
                    </a:p>
                  </a:txBody>
                  <a:tcPr/>
                </a:tc>
                <a:tc>
                  <a:txBody>
                    <a:bodyPr/>
                    <a:lstStyle/>
                    <a:p>
                      <a:r>
                        <a:rPr lang="en-US" dirty="0" smtClean="0"/>
                        <a:t>COLORS</a:t>
                      </a:r>
                    </a:p>
                    <a:p>
                      <a:r>
                        <a:rPr lang="en-US" dirty="0" err="1" smtClean="0"/>
                        <a:t>Drk</a:t>
                      </a:r>
                      <a:r>
                        <a:rPr lang="en-US" dirty="0" smtClean="0"/>
                        <a:t>.</a:t>
                      </a:r>
                      <a:r>
                        <a:rPr lang="en-US" baseline="0" dirty="0" smtClean="0"/>
                        <a:t> Blue</a:t>
                      </a:r>
                    </a:p>
                    <a:p>
                      <a:r>
                        <a:rPr lang="en-US" baseline="0" dirty="0" smtClean="0"/>
                        <a:t>Yellow</a:t>
                      </a:r>
                    </a:p>
                    <a:p>
                      <a:r>
                        <a:rPr lang="en-US" baseline="0" dirty="0" smtClean="0"/>
                        <a:t>Red</a:t>
                      </a:r>
                    </a:p>
                  </a:txBody>
                  <a:tcPr/>
                </a:tc>
              </a:tr>
            </a:tbl>
          </a:graphicData>
        </a:graphic>
      </p:graphicFrame>
    </p:spTree>
    <p:extLst>
      <p:ext uri="{BB962C8B-B14F-4D97-AF65-F5344CB8AC3E}">
        <p14:creationId xmlns:p14="http://schemas.microsoft.com/office/powerpoint/2010/main" val="2272062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Magnitude</a:t>
            </a:r>
            <a:endParaRPr lang="en-US" dirty="0"/>
          </a:p>
        </p:txBody>
      </p:sp>
      <mc:AlternateContent xmlns:mc="http://schemas.openxmlformats.org/markup-compatibility/2006" xmlns:a14="http://schemas.microsoft.com/office/drawing/2010/main">
        <mc:Choice Requires="a14">
          <p:sp>
            <p:nvSpPr>
              <p:cNvPr id="3" name="Rectangle 2"/>
              <p:cNvSpPr/>
              <p:nvPr/>
            </p:nvSpPr>
            <p:spPr>
              <a:xfrm>
                <a:off x="325582" y="1371600"/>
                <a:ext cx="8001000" cy="1477328"/>
              </a:xfrm>
              <a:prstGeom prst="rect">
                <a:avLst/>
              </a:prstGeom>
            </p:spPr>
            <p:txBody>
              <a:bodyPr wrap="square">
                <a:spAutoFit/>
              </a:bodyPr>
              <a:lstStyle/>
              <a:p>
                <a:r>
                  <a:rPr lang="en-US" dirty="0" smtClean="0"/>
                  <a:t>Scientific notation is used to express very large or very small numbers. </a:t>
                </a:r>
              </a:p>
              <a:p>
                <a:r>
                  <a:rPr lang="en-US" dirty="0" smtClean="0"/>
                  <a:t>For example, there are approximately 6,000,000,000 humans on earth. This number could be written in scientific notation as 6x</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a:rPr>
                          <m:t>10</m:t>
                        </m:r>
                      </m:e>
                      <m:sup>
                        <m:r>
                          <a:rPr lang="en-US" b="0" i="1" smtClean="0">
                            <a:latin typeface="Cambria Math"/>
                          </a:rPr>
                          <m:t>9</m:t>
                        </m:r>
                      </m:sup>
                    </m:sSup>
                  </m:oMath>
                </a14:m>
                <a:r>
                  <a:rPr lang="en-US" dirty="0" smtClean="0"/>
                  <a:t>.  The number 6,000,000,000 is equivalent to 6*1,000,000,000. The number 1,000,000,000 is equivalent to 109 or 10*10*10*10*10*10*10*10*10.</a:t>
                </a:r>
                <a:endParaRPr lang="en-US" dirty="0"/>
              </a:p>
            </p:txBody>
          </p:sp>
        </mc:Choice>
        <mc:Fallback xmlns="">
          <p:sp>
            <p:nvSpPr>
              <p:cNvPr id="3" name="Rectangle 2"/>
              <p:cNvSpPr>
                <a:spLocks noRot="1" noChangeAspect="1" noMove="1" noResize="1" noEditPoints="1" noAdjustHandles="1" noChangeArrowheads="1" noChangeShapeType="1" noTextEdit="1"/>
              </p:cNvSpPr>
              <p:nvPr/>
            </p:nvSpPr>
            <p:spPr>
              <a:xfrm>
                <a:off x="325582" y="1371600"/>
                <a:ext cx="8001000" cy="1477328"/>
              </a:xfrm>
              <a:prstGeom prst="rect">
                <a:avLst/>
              </a:prstGeom>
              <a:blipFill rotWithShape="1">
                <a:blip r:embed="rId2"/>
                <a:stretch>
                  <a:fillRect l="-609" t="-2066" r="-838" b="-5785"/>
                </a:stretch>
              </a:blipFill>
            </p:spPr>
            <p:txBody>
              <a:bodyPr/>
              <a:lstStyle/>
              <a:p>
                <a:r>
                  <a:rPr lang="en-US">
                    <a:noFill/>
                  </a:rPr>
                  <a:t> </a:t>
                </a:r>
              </a:p>
            </p:txBody>
          </p:sp>
        </mc:Fallback>
      </mc:AlternateContent>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582" y="3962400"/>
            <a:ext cx="3609975"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25582" y="3593068"/>
            <a:ext cx="3422506" cy="369332"/>
          </a:xfrm>
          <a:prstGeom prst="rect">
            <a:avLst/>
          </a:prstGeom>
          <a:noFill/>
        </p:spPr>
        <p:txBody>
          <a:bodyPr wrap="square" rtlCol="0">
            <a:spAutoFit/>
          </a:bodyPr>
          <a:lstStyle/>
          <a:p>
            <a:r>
              <a:rPr lang="en-US" dirty="0" smtClean="0"/>
              <a:t>REMEMBER PLACE VALUE??</a:t>
            </a:r>
            <a:endParaRPr lang="en-US" dirty="0"/>
          </a:p>
        </p:txBody>
      </p:sp>
      <p:sp>
        <p:nvSpPr>
          <p:cNvPr id="5" name="TextBox 4"/>
          <p:cNvSpPr txBox="1"/>
          <p:nvPr/>
        </p:nvSpPr>
        <p:spPr>
          <a:xfrm>
            <a:off x="4572000" y="3352800"/>
            <a:ext cx="4250138" cy="646331"/>
          </a:xfrm>
          <a:prstGeom prst="rect">
            <a:avLst/>
          </a:prstGeom>
          <a:noFill/>
        </p:spPr>
        <p:txBody>
          <a:bodyPr wrap="none" rtlCol="0">
            <a:spAutoFit/>
          </a:bodyPr>
          <a:lstStyle/>
          <a:p>
            <a:r>
              <a:rPr lang="en-US" dirty="0" smtClean="0"/>
              <a:t>So with Scientific notation, you are growing</a:t>
            </a:r>
          </a:p>
          <a:p>
            <a:r>
              <a:rPr lang="en-US" dirty="0" smtClean="0"/>
              <a:t>Or decreasing by one or more place values.</a:t>
            </a:r>
            <a:endParaRPr lang="en-US" dirty="0"/>
          </a:p>
        </p:txBody>
      </p:sp>
    </p:spTree>
    <p:extLst>
      <p:ext uri="{BB962C8B-B14F-4D97-AF65-F5344CB8AC3E}">
        <p14:creationId xmlns:p14="http://schemas.microsoft.com/office/powerpoint/2010/main" val="3247391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00200"/>
            <a:ext cx="8491660" cy="4114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7781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3177" t="28125" r="39062" b="15625"/>
          <a:stretch/>
        </p:blipFill>
        <p:spPr>
          <a:xfrm>
            <a:off x="533400" y="914400"/>
            <a:ext cx="5633720" cy="4114800"/>
          </a:xfrm>
          <a:prstGeom prst="rect">
            <a:avLst/>
          </a:prstGeom>
        </p:spPr>
      </p:pic>
    </p:spTree>
    <p:extLst>
      <p:ext uri="{BB962C8B-B14F-4D97-AF65-F5344CB8AC3E}">
        <p14:creationId xmlns:p14="http://schemas.microsoft.com/office/powerpoint/2010/main" val="2961197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YEAH….BUT HOW MUCH IS IT WORTH?</a:t>
            </a:r>
          </a:p>
        </p:txBody>
      </p:sp>
      <p:sp>
        <p:nvSpPr>
          <p:cNvPr id="4" name="TextBox 3"/>
          <p:cNvSpPr txBox="1"/>
          <p:nvPr/>
        </p:nvSpPr>
        <p:spPr>
          <a:xfrm>
            <a:off x="838200" y="2743200"/>
            <a:ext cx="6599884" cy="646331"/>
          </a:xfrm>
          <a:prstGeom prst="rect">
            <a:avLst/>
          </a:prstGeom>
          <a:noFill/>
        </p:spPr>
        <p:txBody>
          <a:bodyPr wrap="none" rtlCol="0">
            <a:spAutoFit/>
          </a:bodyPr>
          <a:lstStyle/>
          <a:p>
            <a:pPr marL="285750" indent="-285750">
              <a:buFont typeface="Arial" panose="020B0604020202020204" pitchFamily="34" charset="0"/>
              <a:buChar char="•"/>
            </a:pPr>
            <a:r>
              <a:rPr lang="en-US" dirty="0" smtClean="0"/>
              <a:t>Move the decimal point to the right for positive exponents of 10. </a:t>
            </a:r>
          </a:p>
          <a:p>
            <a:pPr marL="285750" indent="-285750">
              <a:buFont typeface="Arial" panose="020B0604020202020204" pitchFamily="34" charset="0"/>
              <a:buChar char="•"/>
            </a:pPr>
            <a:r>
              <a:rPr lang="en-US" dirty="0" smtClean="0"/>
              <a:t>Move the decimal point to the left for negative exponents of 10. </a:t>
            </a:r>
          </a:p>
        </p:txBody>
      </p:sp>
      <p:sp>
        <p:nvSpPr>
          <p:cNvPr id="6" name="TextBox 5"/>
          <p:cNvSpPr txBox="1"/>
          <p:nvPr/>
        </p:nvSpPr>
        <p:spPr>
          <a:xfrm>
            <a:off x="1905000" y="3419610"/>
            <a:ext cx="4866397" cy="369332"/>
          </a:xfrm>
          <a:prstGeom prst="rect">
            <a:avLst/>
          </a:prstGeom>
          <a:noFill/>
        </p:spPr>
        <p:txBody>
          <a:bodyPr wrap="none" rtlCol="0">
            <a:spAutoFit/>
          </a:bodyPr>
          <a:lstStyle/>
          <a:p>
            <a:r>
              <a:rPr lang="en-US" dirty="0" smtClean="0"/>
              <a:t>The exponent tells you how many places to move.</a:t>
            </a:r>
            <a:endParaRPr lang="en-US" dirty="0"/>
          </a:p>
        </p:txBody>
      </p:sp>
    </p:spTree>
    <p:extLst>
      <p:ext uri="{BB962C8B-B14F-4D97-AF65-F5344CB8AC3E}">
        <p14:creationId xmlns:p14="http://schemas.microsoft.com/office/powerpoint/2010/main" val="3695168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3337</TotalTime>
  <Words>408</Words>
  <Application>Microsoft Office PowerPoint</Application>
  <PresentationFormat>On-screen Show (4:3)</PresentationFormat>
  <Paragraphs>75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Cambria Math</vt:lpstr>
      <vt:lpstr>Century Gothic</vt:lpstr>
      <vt:lpstr>Times New Roman</vt:lpstr>
      <vt:lpstr>Office Theme</vt:lpstr>
      <vt:lpstr>Exponential Growth</vt:lpstr>
      <vt:lpstr>Exponents in the real world</vt:lpstr>
      <vt:lpstr>"The CyberSquad tries to escape from a deserted island where Hacker has stranded them. They have been told that a particular tree will help them escape. They find one lily pad and wonder how they can use the lily pads to reach the nearest island, which is 128 lily pads away."</vt:lpstr>
      <vt:lpstr>Predicting a Computer Virus</vt:lpstr>
      <vt:lpstr>PowerPoint Presentation</vt:lpstr>
      <vt:lpstr>Understanding Magnitude</vt:lpstr>
      <vt:lpstr>PowerPoint Presentation</vt:lpstr>
      <vt:lpstr>PowerPoint Presentation</vt:lpstr>
      <vt:lpstr>YEAH….BUT HOW MUCH IS IT WORTH?</vt:lpstr>
      <vt:lpstr>Adding and Subtracting w/Scientific Notation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Exponential Growth</dc:title>
  <dc:creator>EAA-PLTW</dc:creator>
  <cp:lastModifiedBy>Lisa Cole</cp:lastModifiedBy>
  <cp:revision>12</cp:revision>
  <dcterms:created xsi:type="dcterms:W3CDTF">2016-12-04T19:03:06Z</dcterms:created>
  <dcterms:modified xsi:type="dcterms:W3CDTF">2016-12-15T12:52:23Z</dcterms:modified>
</cp:coreProperties>
</file>